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8" d="100"/>
          <a:sy n="68" d="100"/>
        </p:scale>
        <p:origin x="580"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hawnt\Desktop\SUDORS%202021%20Results.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6220778412613539"/>
          <c:y val="4.2371531911344316E-2"/>
          <c:w val="0.32778966596147724"/>
          <c:h val="0.86826972801237479"/>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Sheet2!$A$1:$A$13</c:f>
              <c:strCache>
                <c:ptCount val="13"/>
                <c:pt idx="0">
                  <c:v>Recent opioid use relapse</c:v>
                </c:pt>
                <c:pt idx="1">
                  <c:v>Ever served in U.S. Armed Forces</c:v>
                </c:pt>
                <c:pt idx="2">
                  <c:v>Recent release from institution*</c:v>
                </c:pt>
                <c:pt idx="3">
                  <c:v>Homeless</c:v>
                </c:pt>
                <c:pt idx="4">
                  <c:v>Ever treated for substance use disorder*</c:v>
                </c:pt>
                <c:pt idx="5">
                  <c:v>Fatal drug use witnessed*</c:v>
                </c:pt>
                <c:pt idx="6">
                  <c:v>Prior overdose*</c:v>
                </c:pt>
                <c:pt idx="7">
                  <c:v>Current pain treatment</c:v>
                </c:pt>
                <c:pt idx="8">
                  <c:v>Naloxone administered</c:v>
                </c:pt>
                <c:pt idx="9">
                  <c:v>Mental health diagnosis*</c:v>
                </c:pt>
                <c:pt idx="10">
                  <c:v>Bystander present*</c:v>
                </c:pt>
                <c:pt idx="11">
                  <c:v>Overdose occurred in the decedent's home</c:v>
                </c:pt>
                <c:pt idx="12">
                  <c:v>Current or past substance use/misuse</c:v>
                </c:pt>
              </c:strCache>
            </c:strRef>
          </c:cat>
          <c:val>
            <c:numRef>
              <c:f>Sheet2!$B$1:$B$13</c:f>
              <c:numCache>
                <c:formatCode>0%</c:formatCode>
                <c:ptCount val="13"/>
                <c:pt idx="0">
                  <c:v>6.3106796116504854E-2</c:v>
                </c:pt>
                <c:pt idx="1">
                  <c:v>7.281553398058252E-2</c:v>
                </c:pt>
                <c:pt idx="2">
                  <c:v>8.4951456310679616E-2</c:v>
                </c:pt>
                <c:pt idx="3">
                  <c:v>9.2233009708737865E-2</c:v>
                </c:pt>
                <c:pt idx="4">
                  <c:v>9.9514563106796114E-2</c:v>
                </c:pt>
                <c:pt idx="5">
                  <c:v>0.12135922330097088</c:v>
                </c:pt>
                <c:pt idx="6">
                  <c:v>0.12864077669902912</c:v>
                </c:pt>
                <c:pt idx="7">
                  <c:v>0.19174757281553398</c:v>
                </c:pt>
                <c:pt idx="8">
                  <c:v>0.24514563106796117</c:v>
                </c:pt>
                <c:pt idx="9">
                  <c:v>0.37621359223300971</c:v>
                </c:pt>
                <c:pt idx="10">
                  <c:v>0.58252427184466016</c:v>
                </c:pt>
                <c:pt idx="11">
                  <c:v>0.75</c:v>
                </c:pt>
                <c:pt idx="12">
                  <c:v>0.82766990291262132</c:v>
                </c:pt>
              </c:numCache>
            </c:numRef>
          </c:val>
          <c:extLst>
            <c:ext xmlns:c16="http://schemas.microsoft.com/office/drawing/2014/chart" uri="{C3380CC4-5D6E-409C-BE32-E72D297353CC}">
              <c16:uniqueId val="{00000000-36B5-42A6-94A8-6AF4D3EB78EF}"/>
            </c:ext>
          </c:extLst>
        </c:ser>
        <c:dLbls>
          <c:dLblPos val="outEnd"/>
          <c:showLegendKey val="0"/>
          <c:showVal val="1"/>
          <c:showCatName val="0"/>
          <c:showSerName val="0"/>
          <c:showPercent val="0"/>
          <c:showBubbleSize val="0"/>
        </c:dLbls>
        <c:gapWidth val="182"/>
        <c:axId val="515534992"/>
        <c:axId val="515535648"/>
      </c:barChart>
      <c:catAx>
        <c:axId val="51553499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5535648"/>
        <c:crosses val="autoZero"/>
        <c:auto val="1"/>
        <c:lblAlgn val="ctr"/>
        <c:lblOffset val="100"/>
        <c:noMultiLvlLbl val="0"/>
      </c:catAx>
      <c:valAx>
        <c:axId val="515535648"/>
        <c:scaling>
          <c:orientation val="minMax"/>
        </c:scaling>
        <c:delete val="1"/>
        <c:axPos val="b"/>
        <c:numFmt formatCode="0%" sourceLinked="1"/>
        <c:majorTickMark val="none"/>
        <c:minorTickMark val="none"/>
        <c:tickLblPos val="nextTo"/>
        <c:crossAx val="515534992"/>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col"/>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Sheet3!$A$1:$A$12</c:f>
              <c:strCache>
                <c:ptCount val="12"/>
                <c:pt idx="0">
                  <c:v>Any Opioids</c:v>
                </c:pt>
                <c:pt idx="1">
                  <c:v>Meth</c:v>
                </c:pt>
                <c:pt idx="2">
                  <c:v>IMFs</c:v>
                </c:pt>
                <c:pt idx="3">
                  <c:v>Rx Opioids</c:v>
                </c:pt>
                <c:pt idx="4">
                  <c:v>Benzos</c:v>
                </c:pt>
                <c:pt idx="5">
                  <c:v>Heroin</c:v>
                </c:pt>
                <c:pt idx="6">
                  <c:v>Alcohol</c:v>
                </c:pt>
                <c:pt idx="7">
                  <c:v>Cocaine</c:v>
                </c:pt>
                <c:pt idx="8">
                  <c:v>Antidepressants</c:v>
                </c:pt>
                <c:pt idx="9">
                  <c:v>Diphenahydramine</c:v>
                </c:pt>
                <c:pt idx="10">
                  <c:v>Gabapentin</c:v>
                </c:pt>
                <c:pt idx="11">
                  <c:v>Kratom</c:v>
                </c:pt>
              </c:strCache>
            </c:strRef>
          </c:cat>
          <c:val>
            <c:numRef>
              <c:f>Sheet3!$B$1:$B$12</c:f>
              <c:numCache>
                <c:formatCode>0%</c:formatCode>
                <c:ptCount val="12"/>
                <c:pt idx="0">
                  <c:v>0.65137614678899081</c:v>
                </c:pt>
                <c:pt idx="1">
                  <c:v>0.47706422018348627</c:v>
                </c:pt>
                <c:pt idx="2">
                  <c:v>0.34174311926605505</c:v>
                </c:pt>
                <c:pt idx="3">
                  <c:v>0.22018348623853212</c:v>
                </c:pt>
                <c:pt idx="4">
                  <c:v>0.1743119266055046</c:v>
                </c:pt>
                <c:pt idx="5">
                  <c:v>0.15137614678899083</c:v>
                </c:pt>
                <c:pt idx="6">
                  <c:v>0.13990825688073394</c:v>
                </c:pt>
                <c:pt idx="7">
                  <c:v>0.10779816513761468</c:v>
                </c:pt>
                <c:pt idx="8">
                  <c:v>5.9633027522935783E-2</c:v>
                </c:pt>
                <c:pt idx="9">
                  <c:v>5.5045871559633031E-2</c:v>
                </c:pt>
                <c:pt idx="10">
                  <c:v>5.2752293577981654E-2</c:v>
                </c:pt>
                <c:pt idx="11">
                  <c:v>4.8165137614678902E-2</c:v>
                </c:pt>
              </c:numCache>
            </c:numRef>
          </c:val>
          <c:extLst>
            <c:ext xmlns:c16="http://schemas.microsoft.com/office/drawing/2014/chart" uri="{C3380CC4-5D6E-409C-BE32-E72D297353CC}">
              <c16:uniqueId val="{00000000-8759-4FB0-BF89-784A8913D0E6}"/>
            </c:ext>
          </c:extLst>
        </c:ser>
        <c:dLbls>
          <c:dLblPos val="outEnd"/>
          <c:showLegendKey val="0"/>
          <c:showVal val="1"/>
          <c:showCatName val="0"/>
          <c:showSerName val="0"/>
          <c:showPercent val="0"/>
          <c:showBubbleSize val="0"/>
        </c:dLbls>
        <c:gapWidth val="219"/>
        <c:overlap val="-27"/>
        <c:axId val="587846280"/>
        <c:axId val="587847920"/>
      </c:barChart>
      <c:catAx>
        <c:axId val="5878462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87847920"/>
        <c:crosses val="autoZero"/>
        <c:auto val="1"/>
        <c:lblAlgn val="ctr"/>
        <c:lblOffset val="100"/>
        <c:noMultiLvlLbl val="0"/>
      </c:catAx>
      <c:valAx>
        <c:axId val="58784792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87846280"/>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8.1719869952039309E-2"/>
          <c:y val="0.11734742734455456"/>
          <c:w val="0.8246751955306546"/>
          <c:h val="0.52127457618006823"/>
        </c:manualLayout>
      </c:layout>
      <c:barChart>
        <c:barDir val="col"/>
        <c:grouping val="clustered"/>
        <c:varyColors val="0"/>
        <c:ser>
          <c:idx val="0"/>
          <c:order val="0"/>
          <c:tx>
            <c:strRef>
              <c:f>Sheet4!$A$6</c:f>
              <c:strCache>
                <c:ptCount val="1"/>
                <c:pt idx="0">
                  <c:v>Opioids </c:v>
                </c:pt>
              </c:strCache>
            </c:strRef>
          </c:tx>
          <c:spPr>
            <a:solidFill>
              <a:schemeClr val="accent2">
                <a:shade val="65000"/>
              </a:schemeClr>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Sheet4!$B$6</c:f>
              <c:numCache>
                <c:formatCode>0%</c:formatCode>
                <c:ptCount val="1"/>
                <c:pt idx="0">
                  <c:v>0.65137614678899081</c:v>
                </c:pt>
              </c:numCache>
            </c:numRef>
          </c:val>
          <c:extLst>
            <c:ext xmlns:c16="http://schemas.microsoft.com/office/drawing/2014/chart" uri="{C3380CC4-5D6E-409C-BE32-E72D297353CC}">
              <c16:uniqueId val="{00000000-59F3-4C1B-9A16-2211D6468122}"/>
            </c:ext>
          </c:extLst>
        </c:ser>
        <c:ser>
          <c:idx val="1"/>
          <c:order val="1"/>
          <c:tx>
            <c:strRef>
              <c:f>Sheet4!$A$7</c:f>
              <c:strCache>
                <c:ptCount val="1"/>
                <c:pt idx="0">
                  <c:v>Stimulants</c:v>
                </c:pt>
              </c:strCache>
            </c:strRef>
          </c:tx>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Sheet4!$B$7</c:f>
              <c:numCache>
                <c:formatCode>0%</c:formatCode>
                <c:ptCount val="1"/>
                <c:pt idx="0">
                  <c:v>0.57798165137614677</c:v>
                </c:pt>
              </c:numCache>
            </c:numRef>
          </c:val>
          <c:extLst>
            <c:ext xmlns:c16="http://schemas.microsoft.com/office/drawing/2014/chart" uri="{C3380CC4-5D6E-409C-BE32-E72D297353CC}">
              <c16:uniqueId val="{00000001-59F3-4C1B-9A16-2211D6468122}"/>
            </c:ext>
          </c:extLst>
        </c:ser>
        <c:ser>
          <c:idx val="2"/>
          <c:order val="2"/>
          <c:tx>
            <c:strRef>
              <c:f>Sheet4!$A$8</c:f>
              <c:strCache>
                <c:ptCount val="1"/>
                <c:pt idx="0">
                  <c:v>Opioid + Stimulants</c:v>
                </c:pt>
              </c:strCache>
            </c:strRef>
          </c:tx>
          <c:spPr>
            <a:solidFill>
              <a:schemeClr val="accent2">
                <a:tint val="65000"/>
              </a:schemeClr>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Sheet4!$B$8</c:f>
              <c:numCache>
                <c:formatCode>0%</c:formatCode>
                <c:ptCount val="1"/>
                <c:pt idx="0">
                  <c:v>0.27522935779816515</c:v>
                </c:pt>
              </c:numCache>
            </c:numRef>
          </c:val>
          <c:extLst>
            <c:ext xmlns:c16="http://schemas.microsoft.com/office/drawing/2014/chart" uri="{C3380CC4-5D6E-409C-BE32-E72D297353CC}">
              <c16:uniqueId val="{00000002-59F3-4C1B-9A16-2211D6468122}"/>
            </c:ext>
          </c:extLst>
        </c:ser>
        <c:dLbls>
          <c:dLblPos val="outEnd"/>
          <c:showLegendKey val="0"/>
          <c:showVal val="1"/>
          <c:showCatName val="0"/>
          <c:showSerName val="0"/>
          <c:showPercent val="0"/>
          <c:showBubbleSize val="0"/>
        </c:dLbls>
        <c:gapWidth val="182"/>
        <c:overlap val="-75"/>
        <c:axId val="516094872"/>
        <c:axId val="516091592"/>
      </c:barChart>
      <c:catAx>
        <c:axId val="516094872"/>
        <c:scaling>
          <c:orientation val="minMax"/>
        </c:scaling>
        <c:delete val="1"/>
        <c:axPos val="b"/>
        <c:numFmt formatCode="General" sourceLinked="1"/>
        <c:majorTickMark val="none"/>
        <c:minorTickMark val="none"/>
        <c:tickLblPos val="nextTo"/>
        <c:crossAx val="516091592"/>
        <c:crosses val="autoZero"/>
        <c:auto val="1"/>
        <c:lblAlgn val="ctr"/>
        <c:lblOffset val="100"/>
        <c:noMultiLvlLbl val="0"/>
      </c:catAx>
      <c:valAx>
        <c:axId val="516091592"/>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16094872"/>
        <c:crosses val="autoZero"/>
        <c:crossBetween val="between"/>
      </c:valAx>
      <c:spPr>
        <a:noFill/>
        <a:ln>
          <a:noFill/>
        </a:ln>
        <a:effectLst/>
      </c:spPr>
    </c:plotArea>
    <c:legend>
      <c:legendPos val="b"/>
      <c:layout>
        <c:manualLayout>
          <c:xMode val="edge"/>
          <c:yMode val="edge"/>
          <c:x val="0.13719223896542287"/>
          <c:y val="0.70838954305902979"/>
          <c:w val="0.79714318769766646"/>
          <c:h val="0.25899341611212939"/>
        </c:manualLayout>
      </c:layout>
      <c:overlay val="0"/>
      <c:spPr>
        <a:noFill/>
        <a:ln>
          <a:noFill/>
        </a:ln>
        <a:effectLst/>
      </c:spPr>
      <c:txPr>
        <a:bodyPr rot="0" spcFirstLastPara="1" vertOverflow="ellipsis" vert="horz" wrap="square" anchor="ctr" anchorCtr="1"/>
        <a:lstStyle/>
        <a:p>
          <a:pPr algn="just">
            <a:defRPr sz="900" b="1"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Sheet5!$M$1:$M$4</c:f>
              <c:strCache>
                <c:ptCount val="4"/>
                <c:pt idx="0">
                  <c:v>Other, NH</c:v>
                </c:pt>
                <c:pt idx="1">
                  <c:v>Black, NH</c:v>
                </c:pt>
                <c:pt idx="2">
                  <c:v>Hispanic</c:v>
                </c:pt>
                <c:pt idx="3">
                  <c:v>White, NH</c:v>
                </c:pt>
              </c:strCache>
            </c:strRef>
          </c:cat>
          <c:val>
            <c:numRef>
              <c:f>Sheet5!$N$1:$N$4</c:f>
              <c:numCache>
                <c:formatCode>0%</c:formatCode>
                <c:ptCount val="4"/>
                <c:pt idx="0">
                  <c:v>3.9351851851851853E-2</c:v>
                </c:pt>
                <c:pt idx="1">
                  <c:v>0.13657407407407407</c:v>
                </c:pt>
                <c:pt idx="2">
                  <c:v>0.17824074074074073</c:v>
                </c:pt>
                <c:pt idx="3">
                  <c:v>0.64583333333333337</c:v>
                </c:pt>
              </c:numCache>
            </c:numRef>
          </c:val>
          <c:extLst>
            <c:ext xmlns:c16="http://schemas.microsoft.com/office/drawing/2014/chart" uri="{C3380CC4-5D6E-409C-BE32-E72D297353CC}">
              <c16:uniqueId val="{00000000-D423-4544-99DD-67AFC790E2C9}"/>
            </c:ext>
          </c:extLst>
        </c:ser>
        <c:dLbls>
          <c:dLblPos val="outEnd"/>
          <c:showLegendKey val="0"/>
          <c:showVal val="1"/>
          <c:showCatName val="0"/>
          <c:showSerName val="0"/>
          <c:showPercent val="0"/>
          <c:showBubbleSize val="0"/>
        </c:dLbls>
        <c:gapWidth val="182"/>
        <c:axId val="579848456"/>
        <c:axId val="579843864"/>
      </c:barChart>
      <c:catAx>
        <c:axId val="57984845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579843864"/>
        <c:crosses val="autoZero"/>
        <c:auto val="1"/>
        <c:lblAlgn val="ctr"/>
        <c:lblOffset val="100"/>
        <c:noMultiLvlLbl val="0"/>
      </c:catAx>
      <c:valAx>
        <c:axId val="579843864"/>
        <c:scaling>
          <c:orientation val="minMax"/>
        </c:scaling>
        <c:delete val="1"/>
        <c:axPos val="b"/>
        <c:numFmt formatCode="0%" sourceLinked="1"/>
        <c:majorTickMark val="none"/>
        <c:minorTickMark val="none"/>
        <c:tickLblPos val="nextTo"/>
        <c:crossAx val="579848456"/>
        <c:crosses val="autoZero"/>
        <c:crossBetween val="between"/>
      </c:valAx>
      <c:spPr>
        <a:noFill/>
        <a:ln>
          <a:noFill/>
        </a:ln>
        <a:effectLst/>
      </c:spPr>
    </c:plotArea>
    <c:plotVisOnly val="1"/>
    <c:dispBlanksAs val="gap"/>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pieChart>
        <c:varyColors val="1"/>
        <c:ser>
          <c:idx val="0"/>
          <c:order val="0"/>
          <c:dPt>
            <c:idx val="0"/>
            <c:bubble3D val="0"/>
            <c:spPr>
              <a:solidFill>
                <a:schemeClr val="accent2">
                  <a:shade val="76000"/>
                </a:schemeClr>
              </a:solidFill>
              <a:ln w="19050">
                <a:solidFill>
                  <a:schemeClr val="lt1"/>
                </a:solidFill>
              </a:ln>
              <a:effectLst/>
            </c:spPr>
            <c:extLst>
              <c:ext xmlns:c16="http://schemas.microsoft.com/office/drawing/2014/chart" uri="{C3380CC4-5D6E-409C-BE32-E72D297353CC}">
                <c16:uniqueId val="{00000001-A10E-4BAB-B27D-F348D8EFFDBB}"/>
              </c:ext>
            </c:extLst>
          </c:dPt>
          <c:dPt>
            <c:idx val="1"/>
            <c:bubble3D val="0"/>
            <c:spPr>
              <a:solidFill>
                <a:schemeClr val="accent2">
                  <a:tint val="77000"/>
                </a:schemeClr>
              </a:solidFill>
              <a:ln w="19050">
                <a:solidFill>
                  <a:schemeClr val="lt1"/>
                </a:solidFill>
              </a:ln>
              <a:effectLst/>
            </c:spPr>
            <c:extLst>
              <c:ext xmlns:c16="http://schemas.microsoft.com/office/drawing/2014/chart" uri="{C3380CC4-5D6E-409C-BE32-E72D297353CC}">
                <c16:uniqueId val="{00000003-A10E-4BAB-B27D-F348D8EFFDBB}"/>
              </c:ext>
            </c:extLst>
          </c:dPt>
          <c:dLbls>
            <c:dLbl>
              <c:idx val="0"/>
              <c:tx>
                <c:rich>
                  <a:bodyPr/>
                  <a:lstStyle/>
                  <a:p>
                    <a:r>
                      <a:rPr lang="en-US"/>
                      <a:t>Male </a:t>
                    </a:r>
                  </a:p>
                  <a:p>
                    <a:fld id="{6D5C4D6F-7ACE-45EB-A9F3-CFA1DACD3168}"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A10E-4BAB-B27D-F348D8EFFDBB}"/>
                </c:ext>
              </c:extLst>
            </c:dLbl>
            <c:dLbl>
              <c:idx val="1"/>
              <c:tx>
                <c:rich>
                  <a:bodyPr/>
                  <a:lstStyle/>
                  <a:p>
                    <a:r>
                      <a:rPr lang="en-US"/>
                      <a:t>Female </a:t>
                    </a:r>
                  </a:p>
                  <a:p>
                    <a:fld id="{BF59B1EC-9CBA-4A61-ACB5-93E9787448A3}" type="VALUE">
                      <a:rPr lang="en-US"/>
                      <a:pPr/>
                      <a:t>[VALUE]</a:t>
                    </a:fld>
                    <a:endParaRPr lang="en-US"/>
                  </a:p>
                </c:rich>
              </c:tx>
              <c:dLblPos val="bestFit"/>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A10E-4BAB-B27D-F348D8EFFDBB}"/>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Sheet5!$I$11:$I$12</c:f>
              <c:strCache>
                <c:ptCount val="2"/>
                <c:pt idx="0">
                  <c:v>Male</c:v>
                </c:pt>
                <c:pt idx="1">
                  <c:v>Female</c:v>
                </c:pt>
              </c:strCache>
            </c:strRef>
          </c:cat>
          <c:val>
            <c:numRef>
              <c:f>Sheet5!$J$11:$J$12</c:f>
              <c:numCache>
                <c:formatCode>0%</c:formatCode>
                <c:ptCount val="2"/>
                <c:pt idx="0">
                  <c:v>0.65366972477064222</c:v>
                </c:pt>
                <c:pt idx="1">
                  <c:v>0.34633027522935778</c:v>
                </c:pt>
              </c:numCache>
            </c:numRef>
          </c:val>
          <c:extLst>
            <c:ext xmlns:c16="http://schemas.microsoft.com/office/drawing/2014/chart" uri="{C3380CC4-5D6E-409C-BE32-E72D297353CC}">
              <c16:uniqueId val="{00000004-A10E-4BAB-B27D-F348D8EFFDBB}"/>
            </c:ext>
          </c:extLst>
        </c:ser>
        <c:dLbls>
          <c:dLblPos val="bestFit"/>
          <c:showLegendKey val="0"/>
          <c:showVal val="1"/>
          <c:showCatName val="0"/>
          <c:showSerName val="0"/>
          <c:showPercent val="0"/>
          <c:showBubbleSize val="0"/>
          <c:showLeaderLines val="1"/>
        </c:dLbls>
        <c:firstSliceAng val="0"/>
      </c:pieChart>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plotArea>
      <c:layout>
        <c:manualLayout>
          <c:layoutTarget val="inner"/>
          <c:xMode val="edge"/>
          <c:yMode val="edge"/>
          <c:x val="0.19149723453535122"/>
          <c:y val="0.16211130062255116"/>
          <c:w val="0.76397592584002272"/>
          <c:h val="0.65358267797900027"/>
        </c:manualLayout>
      </c:layout>
      <c:barChart>
        <c:barDir val="bar"/>
        <c:grouping val="stacked"/>
        <c:varyColors val="0"/>
        <c:ser>
          <c:idx val="0"/>
          <c:order val="0"/>
          <c:tx>
            <c:strRef>
              <c:f>Sheet6!$I$1</c:f>
              <c:strCache>
                <c:ptCount val="1"/>
                <c:pt idx="0">
                  <c:v>Male</c:v>
                </c:pt>
              </c:strCache>
            </c:strRef>
          </c:tx>
          <c:spPr>
            <a:solidFill>
              <a:schemeClr val="accent2">
                <a:shade val="76000"/>
              </a:schemeClr>
            </a:solidFill>
            <a:ln>
              <a:noFill/>
            </a:ln>
            <a:effectLst/>
          </c:spPr>
          <c:invertIfNegative val="0"/>
          <c:dLbls>
            <c:dLbl>
              <c:idx val="0"/>
              <c:layout>
                <c:manualLayout>
                  <c:x val="-2.7401266924783892E-2"/>
                  <c:y val="3.0392069857996095E-7"/>
                </c:manualLayout>
              </c:layout>
              <c:dLblPos val="ctr"/>
              <c:showLegendKey val="0"/>
              <c:showVal val="1"/>
              <c:showCatName val="0"/>
              <c:showSerName val="0"/>
              <c:showPercent val="0"/>
              <c:showBubbleSize val="0"/>
              <c:extLst>
                <c:ext xmlns:c15="http://schemas.microsoft.com/office/drawing/2012/chart" uri="{CE6537A1-D6FC-4f65-9D91-7224C49458BB}">
                  <c15:layout>
                    <c:manualLayout>
                      <c:w val="5.8638422644122938E-2"/>
                      <c:h val="0.10795871054957371"/>
                    </c:manualLayout>
                  </c15:layout>
                </c:ext>
                <c:ext xmlns:c16="http://schemas.microsoft.com/office/drawing/2014/chart" uri="{C3380CC4-5D6E-409C-BE32-E72D297353CC}">
                  <c16:uniqueId val="{00000003-DC75-4DD4-843C-BC20B540B7EA}"/>
                </c:ext>
              </c:extLst>
            </c:dLbl>
            <c:numFmt formatCode="#,##0.00;[Black]#,##0%" sourceLinked="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Sheet6!$H$2:$H$8</c:f>
              <c:strCache>
                <c:ptCount val="7"/>
                <c:pt idx="0">
                  <c:v>&lt;18 years</c:v>
                </c:pt>
                <c:pt idx="1">
                  <c:v>18-24 years</c:v>
                </c:pt>
                <c:pt idx="2">
                  <c:v>25-34 years</c:v>
                </c:pt>
                <c:pt idx="3">
                  <c:v>35-44 years</c:v>
                </c:pt>
                <c:pt idx="4">
                  <c:v>45-54 years</c:v>
                </c:pt>
                <c:pt idx="5">
                  <c:v>55-64 years</c:v>
                </c:pt>
                <c:pt idx="6">
                  <c:v>65+ years</c:v>
                </c:pt>
              </c:strCache>
            </c:strRef>
          </c:cat>
          <c:val>
            <c:numRef>
              <c:f>Sheet6!$I$2:$I$8</c:f>
              <c:numCache>
                <c:formatCode>0%</c:formatCode>
                <c:ptCount val="7"/>
                <c:pt idx="0">
                  <c:v>-0.01</c:v>
                </c:pt>
                <c:pt idx="1">
                  <c:v>-0.06</c:v>
                </c:pt>
                <c:pt idx="2">
                  <c:v>-0.17</c:v>
                </c:pt>
                <c:pt idx="3">
                  <c:v>-0.13</c:v>
                </c:pt>
                <c:pt idx="4">
                  <c:v>-0.12</c:v>
                </c:pt>
                <c:pt idx="5">
                  <c:v>-0.12</c:v>
                </c:pt>
                <c:pt idx="6">
                  <c:v>-0.06</c:v>
                </c:pt>
              </c:numCache>
            </c:numRef>
          </c:val>
          <c:extLst>
            <c:ext xmlns:c16="http://schemas.microsoft.com/office/drawing/2014/chart" uri="{C3380CC4-5D6E-409C-BE32-E72D297353CC}">
              <c16:uniqueId val="{00000000-DC75-4DD4-843C-BC20B540B7EA}"/>
            </c:ext>
          </c:extLst>
        </c:ser>
        <c:ser>
          <c:idx val="1"/>
          <c:order val="1"/>
          <c:tx>
            <c:strRef>
              <c:f>Sheet6!$J$1</c:f>
              <c:strCache>
                <c:ptCount val="1"/>
                <c:pt idx="0">
                  <c:v>Female</c:v>
                </c:pt>
              </c:strCache>
            </c:strRef>
          </c:tx>
          <c:spPr>
            <a:solidFill>
              <a:schemeClr val="accent2">
                <a:tint val="77000"/>
              </a:schemeClr>
            </a:solidFill>
            <a:ln>
              <a:noFill/>
            </a:ln>
            <a:effectLst/>
          </c:spPr>
          <c:invertIfNegative val="0"/>
          <c:dLbls>
            <c:dLbl>
              <c:idx val="0"/>
              <c:layout>
                <c:manualLayout>
                  <c:x val="2.3975990567106344E-2"/>
                  <c:y val="0"/>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C75-4DD4-843C-BC20B540B7EA}"/>
                </c:ext>
              </c:extLst>
            </c:dLbl>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Sheet6!$H$2:$H$8</c:f>
              <c:strCache>
                <c:ptCount val="7"/>
                <c:pt idx="0">
                  <c:v>&lt;18 years</c:v>
                </c:pt>
                <c:pt idx="1">
                  <c:v>18-24 years</c:v>
                </c:pt>
                <c:pt idx="2">
                  <c:v>25-34 years</c:v>
                </c:pt>
                <c:pt idx="3">
                  <c:v>35-44 years</c:v>
                </c:pt>
                <c:pt idx="4">
                  <c:v>45-54 years</c:v>
                </c:pt>
                <c:pt idx="5">
                  <c:v>55-64 years</c:v>
                </c:pt>
                <c:pt idx="6">
                  <c:v>65+ years</c:v>
                </c:pt>
              </c:strCache>
            </c:strRef>
          </c:cat>
          <c:val>
            <c:numRef>
              <c:f>Sheet6!$J$2:$J$8</c:f>
              <c:numCache>
                <c:formatCode>0%</c:formatCode>
                <c:ptCount val="7"/>
                <c:pt idx="0">
                  <c:v>7.0000000000000001E-3</c:v>
                </c:pt>
                <c:pt idx="1">
                  <c:v>3.6999999999999998E-2</c:v>
                </c:pt>
                <c:pt idx="2">
                  <c:v>6.7000000000000004E-2</c:v>
                </c:pt>
                <c:pt idx="3">
                  <c:v>5.2999999999999999E-2</c:v>
                </c:pt>
                <c:pt idx="4">
                  <c:v>7.0999999999999994E-2</c:v>
                </c:pt>
                <c:pt idx="5">
                  <c:v>8.3000000000000004E-2</c:v>
                </c:pt>
                <c:pt idx="6">
                  <c:v>0.03</c:v>
                </c:pt>
              </c:numCache>
            </c:numRef>
          </c:val>
          <c:extLst>
            <c:ext xmlns:c16="http://schemas.microsoft.com/office/drawing/2014/chart" uri="{C3380CC4-5D6E-409C-BE32-E72D297353CC}">
              <c16:uniqueId val="{00000001-DC75-4DD4-843C-BC20B540B7EA}"/>
            </c:ext>
          </c:extLst>
        </c:ser>
        <c:dLbls>
          <c:dLblPos val="ctr"/>
          <c:showLegendKey val="0"/>
          <c:showVal val="1"/>
          <c:showCatName val="0"/>
          <c:showSerName val="0"/>
          <c:showPercent val="0"/>
          <c:showBubbleSize val="0"/>
        </c:dLbls>
        <c:gapWidth val="0"/>
        <c:overlap val="100"/>
        <c:axId val="433022120"/>
        <c:axId val="433022448"/>
      </c:barChart>
      <c:catAx>
        <c:axId val="433022120"/>
        <c:scaling>
          <c:orientation val="minMax"/>
        </c:scaling>
        <c:delete val="0"/>
        <c:axPos val="l"/>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crossAx val="433022448"/>
        <c:crosses val="autoZero"/>
        <c:auto val="1"/>
        <c:lblAlgn val="ctr"/>
        <c:lblOffset val="100"/>
        <c:noMultiLvlLbl val="0"/>
      </c:catAx>
      <c:valAx>
        <c:axId val="433022448"/>
        <c:scaling>
          <c:orientation val="minMax"/>
        </c:scaling>
        <c:delete val="1"/>
        <c:axPos val="b"/>
        <c:numFmt formatCode="0%" sourceLinked="1"/>
        <c:majorTickMark val="none"/>
        <c:minorTickMark val="none"/>
        <c:tickLblPos val="low"/>
        <c:crossAx val="433022120"/>
        <c:crosses val="autoZero"/>
        <c:crossBetween val="between"/>
      </c:valAx>
      <c:spPr>
        <a:noFill/>
        <a:ln w="25400">
          <a:noFill/>
        </a:ln>
        <a:effectLst/>
      </c:spPr>
    </c:plotArea>
    <c:legend>
      <c:legendPos val="b"/>
      <c:layout>
        <c:manualLayout>
          <c:xMode val="edge"/>
          <c:yMode val="edge"/>
          <c:x val="0.53222060284648132"/>
          <c:y val="5.1374754887956453E-3"/>
          <c:w val="0.27122266224652603"/>
          <c:h val="0.1302689211909315"/>
        </c:manualLayout>
      </c:layout>
      <c:overlay val="0"/>
      <c:spPr>
        <a:noFill/>
        <a:ln>
          <a:noFill/>
        </a:ln>
        <a:effectLst/>
      </c:spPr>
      <c:txPr>
        <a:bodyPr rot="0" spcFirstLastPara="1" vertOverflow="ellipsis" vert="horz" wrap="square" anchor="ctr" anchorCtr="1"/>
        <a:lstStyle/>
        <a:p>
          <a:pPr>
            <a:defRPr sz="900" b="1"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b="1">
          <a:solidFill>
            <a:sysClr val="windowText" lastClr="000000"/>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2">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colors5.xml><?xml version="1.0" encoding="utf-8"?>
<cs:colorStyle xmlns:cs="http://schemas.microsoft.com/office/drawing/2012/chartStyle" xmlns:a="http://schemas.openxmlformats.org/drawingml/2006/main" meth="withinLinear" id="15">
  <a:schemeClr val="accent2"/>
</cs:colorStyle>
</file>

<file path=ppt/charts/colors6.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947CC-529E-4D89-859D-91E16FE76D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71E25A6-649D-4B00-AC4C-C70F32FE50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58FB78B-AEC5-4FC2-A400-B89FBDF30360}"/>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4635409E-4F6E-42F4-B1FF-8ECF796C65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234A8F4-AB5E-498D-977C-254D1E771A13}"/>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2439319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05F-D913-4DC6-9C60-E37E27FF997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3CB2011-B359-4682-A8D2-B8BC7ECE4203}"/>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89D9E1E-951C-4D34-A8B2-2D852B25F532}"/>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383FAE44-9190-4578-9789-3265AD53D4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B6B1C07-C769-4FC5-8BEA-A152959975C3}"/>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1617983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D6E3D7C-BC82-44C0-A735-4E5A6D67DC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7BA1963-0DC1-49ED-A8C1-4F242692427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92F870A-7314-428A-BC88-234F3778A225}"/>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08652D54-2E90-4329-ACA1-B825750CC1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C778E7F-AC40-496D-A968-3A15A31576F4}"/>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763682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EEA7E-83D6-4A6C-821A-D5579ACB07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721B1E-326D-4AE9-88D3-4DB0611DD07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6941148-0FD3-47B5-BCDE-8FD77A3EC9AD}"/>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E959B132-E5C1-4CE6-ADC9-117E05C05CF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1016DD-6146-4E5E-BFA8-B2AAFFE7849C}"/>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10970849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FA491-4C60-4A75-8FA8-656EA182059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845A90-AEC9-408B-8CD4-966AF680D7C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49E1040-5F0B-42B5-A11F-5F2A0BB54B2C}"/>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AB4957D4-848F-41E3-AC7C-A300FCA97D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0BB5DB-2282-4739-B1A6-BBAE151E0DCF}"/>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17541293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7930C-985A-4D8C-BE72-740CDA3452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F16ACE-EEC8-46B9-B589-974EF26D1A17}"/>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F2A8725-94C7-42AB-8F92-3A2BC28AA72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C5253B-F619-4BB4-B995-C43FE968D2AD}"/>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6" name="Footer Placeholder 5">
            <a:extLst>
              <a:ext uri="{FF2B5EF4-FFF2-40B4-BE49-F238E27FC236}">
                <a16:creationId xmlns:a16="http://schemas.microsoft.com/office/drawing/2014/main" id="{29BD2238-3807-47F1-B882-C3462BA57C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03B779-37E3-4F1A-87F1-A41A49C7E153}"/>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314138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ACE2D6-E699-40E9-B883-9A92D5C45E1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941710-C955-4B4E-B9C2-0B262FB5390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9A618D-9324-4A03-A2EF-30C1DB55326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9F6C1C6-59DB-487F-A349-85B17BDA6B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743BCBA-5A97-4AE3-B273-2DF743C9281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FEA72C-7E73-4121-8B19-3C5980AA5D82}"/>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8" name="Footer Placeholder 7">
            <a:extLst>
              <a:ext uri="{FF2B5EF4-FFF2-40B4-BE49-F238E27FC236}">
                <a16:creationId xmlns:a16="http://schemas.microsoft.com/office/drawing/2014/main" id="{93FCDB8A-925C-4A9E-B999-55F7E97BDD4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2231A1-4EA3-4FD3-91B3-7EDCFB9C0A96}"/>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32376928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641978-4870-43EA-9BBA-654103DC21A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0B9D0C-A96D-421B-8578-8042D7DDED41}"/>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4" name="Footer Placeholder 3">
            <a:extLst>
              <a:ext uri="{FF2B5EF4-FFF2-40B4-BE49-F238E27FC236}">
                <a16:creationId xmlns:a16="http://schemas.microsoft.com/office/drawing/2014/main" id="{2EA95D2C-3D17-4FD7-BF45-694B763146F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5BA4D2-20F1-4A65-BE99-9554F24E3256}"/>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1739406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794CF77-77B4-4A63-85E0-9ED2C08C6721}"/>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3" name="Footer Placeholder 2">
            <a:extLst>
              <a:ext uri="{FF2B5EF4-FFF2-40B4-BE49-F238E27FC236}">
                <a16:creationId xmlns:a16="http://schemas.microsoft.com/office/drawing/2014/main" id="{B302571E-43FA-4592-BB29-45F61DD23C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6FDDE07-BB75-4F6B-8B3C-FE6A4B1A3C8E}"/>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2917261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96C1-2623-4846-98D9-F4D8CA9778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7463543-C727-481D-BE97-FEB17416490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9D60440-6EC8-4B9B-B3CB-2A2F6D93F6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2E079AA-2C9E-48B7-AAA1-AB99A297872F}"/>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6" name="Footer Placeholder 5">
            <a:extLst>
              <a:ext uri="{FF2B5EF4-FFF2-40B4-BE49-F238E27FC236}">
                <a16:creationId xmlns:a16="http://schemas.microsoft.com/office/drawing/2014/main" id="{022C1E41-1EAF-4BC9-95F7-BACD3C9E96C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3B0DB3-C15B-4E63-8BC5-23B4389CF693}"/>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27288434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AC1F5-C884-46CC-8DD4-DA64BA6243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28A7076-A9F0-4F30-B199-C6BCBC89A80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38D0A5F-D4CE-4475-9E78-64BC4B3F36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E26344D-CA5E-4379-A17C-97B74182D63C}"/>
              </a:ext>
            </a:extLst>
          </p:cNvPr>
          <p:cNvSpPr>
            <a:spLocks noGrp="1"/>
          </p:cNvSpPr>
          <p:nvPr>
            <p:ph type="dt" sz="half" idx="10"/>
          </p:nvPr>
        </p:nvSpPr>
        <p:spPr/>
        <p:txBody>
          <a:bodyPr/>
          <a:lstStyle/>
          <a:p>
            <a:fld id="{383938BF-89BF-47DF-A6CF-8387F7AF3BDC}" type="datetimeFigureOut">
              <a:rPr lang="en-US" smtClean="0"/>
              <a:t>3/30/2022</a:t>
            </a:fld>
            <a:endParaRPr lang="en-US"/>
          </a:p>
        </p:txBody>
      </p:sp>
      <p:sp>
        <p:nvSpPr>
          <p:cNvPr id="6" name="Footer Placeholder 5">
            <a:extLst>
              <a:ext uri="{FF2B5EF4-FFF2-40B4-BE49-F238E27FC236}">
                <a16:creationId xmlns:a16="http://schemas.microsoft.com/office/drawing/2014/main" id="{196CDA4E-0B09-484A-8F22-497F8EFD96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B09739D-B7B9-4DE8-A3F2-18E6FF2B7A4A}"/>
              </a:ext>
            </a:extLst>
          </p:cNvPr>
          <p:cNvSpPr>
            <a:spLocks noGrp="1"/>
          </p:cNvSpPr>
          <p:nvPr>
            <p:ph type="sldNum" sz="quarter" idx="12"/>
          </p:nvPr>
        </p:nvSpPr>
        <p:spPr/>
        <p:txBody>
          <a:bodyPr/>
          <a:lstStyle/>
          <a:p>
            <a:fld id="{5F1C0B13-8714-4667-B70D-D3F2D45F461C}" type="slidenum">
              <a:rPr lang="en-US" smtClean="0"/>
              <a:t>‹#›</a:t>
            </a:fld>
            <a:endParaRPr lang="en-US"/>
          </a:p>
        </p:txBody>
      </p:sp>
    </p:spTree>
    <p:extLst>
      <p:ext uri="{BB962C8B-B14F-4D97-AF65-F5344CB8AC3E}">
        <p14:creationId xmlns:p14="http://schemas.microsoft.com/office/powerpoint/2010/main" val="32752379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B7BFE5A-FBFC-4789-9D05-0D892854DC8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A8B1717-2976-4D85-93F0-2E06255AA2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506FE-4788-475D-B588-1BB2BC6A940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938BF-89BF-47DF-A6CF-8387F7AF3BDC}" type="datetimeFigureOut">
              <a:rPr lang="en-US" smtClean="0"/>
              <a:t>3/30/2022</a:t>
            </a:fld>
            <a:endParaRPr lang="en-US"/>
          </a:p>
        </p:txBody>
      </p:sp>
      <p:sp>
        <p:nvSpPr>
          <p:cNvPr id="5" name="Footer Placeholder 4">
            <a:extLst>
              <a:ext uri="{FF2B5EF4-FFF2-40B4-BE49-F238E27FC236}">
                <a16:creationId xmlns:a16="http://schemas.microsoft.com/office/drawing/2014/main" id="{9DB83872-F336-407F-B3CD-85972D3167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BA345AD-3007-451E-9B00-8240B92116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1C0B13-8714-4667-B70D-D3F2D45F461C}" type="slidenum">
              <a:rPr lang="en-US" smtClean="0"/>
              <a:t>‹#›</a:t>
            </a:fld>
            <a:endParaRPr lang="en-US"/>
          </a:p>
        </p:txBody>
      </p:sp>
    </p:spTree>
    <p:extLst>
      <p:ext uri="{BB962C8B-B14F-4D97-AF65-F5344CB8AC3E}">
        <p14:creationId xmlns:p14="http://schemas.microsoft.com/office/powerpoint/2010/main" val="430780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image" Target="../media/image2.png"/><Relationship Id="rId7" Type="http://schemas.openxmlformats.org/officeDocument/2006/relationships/chart" Target="../charts/chart4.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 Id="rId9" Type="http://schemas.openxmlformats.org/officeDocument/2006/relationships/chart" Target="../charts/char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B3FC337-4F82-4311-B2F4-F59D2C949142}"/>
              </a:ext>
            </a:extLst>
          </p:cNvPr>
          <p:cNvSpPr/>
          <p:nvPr/>
        </p:nvSpPr>
        <p:spPr>
          <a:xfrm>
            <a:off x="0" y="-1"/>
            <a:ext cx="12192000" cy="981959"/>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9177DB48-0665-4B40-8AC1-2DE01A1708B5}"/>
              </a:ext>
            </a:extLst>
          </p:cNvPr>
          <p:cNvSpPr/>
          <p:nvPr/>
        </p:nvSpPr>
        <p:spPr>
          <a:xfrm>
            <a:off x="1568" y="5882326"/>
            <a:ext cx="12192000" cy="981959"/>
          </a:xfrm>
          <a:prstGeom prst="rect">
            <a:avLst/>
          </a:prstGeom>
          <a:solidFill>
            <a:schemeClr val="accent2">
              <a:lumMod val="50000"/>
            </a:schemeClr>
          </a:solidFill>
          <a:ln>
            <a:solidFill>
              <a:schemeClr val="accent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1B986251-4C69-49EA-81DC-7B2378A969E5}"/>
              </a:ext>
            </a:extLst>
          </p:cNvPr>
          <p:cNvSpPr txBox="1"/>
          <p:nvPr/>
        </p:nvSpPr>
        <p:spPr>
          <a:xfrm>
            <a:off x="1291472" y="223994"/>
            <a:ext cx="9511645" cy="646331"/>
          </a:xfrm>
          <a:prstGeom prst="rect">
            <a:avLst/>
          </a:prstGeom>
          <a:noFill/>
        </p:spPr>
        <p:txBody>
          <a:bodyPr wrap="square" rtlCol="0">
            <a:spAutoFit/>
          </a:bodyPr>
          <a:lstStyle/>
          <a:p>
            <a:r>
              <a:rPr lang="en-US" b="1" dirty="0">
                <a:solidFill>
                  <a:schemeClr val="bg1"/>
                </a:solidFill>
              </a:rPr>
              <a:t>Drug Overdose Deaths of Unintentional/Undetermined Intent in Nevada – January to June, 2021:</a:t>
            </a:r>
          </a:p>
          <a:p>
            <a:pPr algn="ctr"/>
            <a:r>
              <a:rPr lang="en-US" b="1" dirty="0">
                <a:solidFill>
                  <a:schemeClr val="bg1"/>
                </a:solidFill>
              </a:rPr>
              <a:t>436 deaths among Nevada residents - Statewide</a:t>
            </a:r>
          </a:p>
        </p:txBody>
      </p:sp>
      <p:sp>
        <p:nvSpPr>
          <p:cNvPr id="7" name="TextBox 6">
            <a:extLst>
              <a:ext uri="{FF2B5EF4-FFF2-40B4-BE49-F238E27FC236}">
                <a16:creationId xmlns:a16="http://schemas.microsoft.com/office/drawing/2014/main" id="{F09F682B-334E-4A6D-B814-C50CA9D572CA}"/>
              </a:ext>
            </a:extLst>
          </p:cNvPr>
          <p:cNvSpPr txBox="1"/>
          <p:nvPr/>
        </p:nvSpPr>
        <p:spPr>
          <a:xfrm>
            <a:off x="122547" y="5891756"/>
            <a:ext cx="12011319" cy="969496"/>
          </a:xfrm>
          <a:prstGeom prst="rect">
            <a:avLst/>
          </a:prstGeom>
          <a:noFill/>
        </p:spPr>
        <p:txBody>
          <a:bodyPr wrap="square" rtlCol="0">
            <a:spAutoFit/>
          </a:bodyPr>
          <a:lstStyle/>
          <a:p>
            <a:r>
              <a:rPr lang="en-US" sz="950" dirty="0">
                <a:solidFill>
                  <a:schemeClr val="bg1"/>
                </a:solidFill>
              </a:rPr>
              <a:t>Data comes from the Nevada State Unintentional Drug Overdose Reporting System (SUDORS), which compiles information from death certificates, medical examiner/coroner reports, and toxicology results. Percentages are among decedents with known information. Abbreviations: NH: Non-Hispanic; COD (Cause of Death); Meth: Methamphetamine; Benzos: Benzodiazepines; IMFs: Illicitly manufactured fentanyl and fentanyl analogs. </a:t>
            </a:r>
            <a:r>
              <a:rPr lang="en-US" sz="950" baseline="30000" dirty="0">
                <a:solidFill>
                  <a:schemeClr val="bg1"/>
                </a:solidFill>
              </a:rPr>
              <a:t>1</a:t>
            </a:r>
            <a:r>
              <a:rPr lang="en-US" sz="950" dirty="0">
                <a:solidFill>
                  <a:schemeClr val="bg1"/>
                </a:solidFill>
              </a:rPr>
              <a:t>Substances are not mutually exclusive. </a:t>
            </a:r>
            <a:r>
              <a:rPr lang="en-US" sz="950" baseline="30000" dirty="0">
                <a:solidFill>
                  <a:schemeClr val="bg1"/>
                </a:solidFill>
              </a:rPr>
              <a:t>2</a:t>
            </a:r>
            <a:r>
              <a:rPr lang="en-US" sz="950" dirty="0">
                <a:solidFill>
                  <a:schemeClr val="bg1"/>
                </a:solidFill>
              </a:rPr>
              <a:t>Circumstances represent evidence available in reports, and thus are likely underestimated. Percentages are among those with known circumstances. </a:t>
            </a:r>
            <a:r>
              <a:rPr lang="en-US" sz="950" baseline="30000" dirty="0">
                <a:solidFill>
                  <a:schemeClr val="bg1"/>
                </a:solidFill>
              </a:rPr>
              <a:t>*</a:t>
            </a:r>
            <a:r>
              <a:rPr lang="en-US" sz="950" dirty="0">
                <a:solidFill>
                  <a:schemeClr val="bg1"/>
                </a:solidFill>
              </a:rPr>
              <a:t>Potential opportunity for life-saving action includes recent release from an institution within past month (prison/jail, treatment, hospital), previous nonfatal overdose, mental health diagnosis, ever treated for substance use disorder, bystander present when fatal overdose occurred, and fatal drug use witnessed. This publication was supported by the Nevada State Department of Health and Human Services through Grant Number NU17CE925001 from the Centers for Disease Control and Prevention. Its contents are solely the responsibility of the authors and do not necessarily represent the official views of the Department nor the Centers for Disease Control and Prevention. For questions, please contact NV OD2A epidemiologist Shawn Thomas at: shawnt@unr.edu</a:t>
            </a:r>
          </a:p>
        </p:txBody>
      </p:sp>
      <p:pic>
        <p:nvPicPr>
          <p:cNvPr id="13" name="Picture 12">
            <a:extLst>
              <a:ext uri="{FF2B5EF4-FFF2-40B4-BE49-F238E27FC236}">
                <a16:creationId xmlns:a16="http://schemas.microsoft.com/office/drawing/2014/main" id="{46A2B0A8-0B73-473B-954E-1137A09E8B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60624" y="-28397"/>
            <a:ext cx="1004740" cy="1004740"/>
          </a:xfrm>
          <a:prstGeom prst="rect">
            <a:avLst/>
          </a:prstGeom>
        </p:spPr>
      </p:pic>
      <p:pic>
        <p:nvPicPr>
          <p:cNvPr id="15" name="Picture 14">
            <a:extLst>
              <a:ext uri="{FF2B5EF4-FFF2-40B4-BE49-F238E27FC236}">
                <a16:creationId xmlns:a16="http://schemas.microsoft.com/office/drawing/2014/main" id="{503195B9-4ADD-4297-AF86-635EA0D9AA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0298" y="55539"/>
            <a:ext cx="870878" cy="870878"/>
          </a:xfrm>
          <a:prstGeom prst="rect">
            <a:avLst/>
          </a:prstGeom>
        </p:spPr>
      </p:pic>
      <p:graphicFrame>
        <p:nvGraphicFramePr>
          <p:cNvPr id="16" name="Chart 15">
            <a:extLst>
              <a:ext uri="{FF2B5EF4-FFF2-40B4-BE49-F238E27FC236}">
                <a16:creationId xmlns:a16="http://schemas.microsoft.com/office/drawing/2014/main" id="{0F27B114-77B7-473F-A2A1-E935E9B5AD46}"/>
              </a:ext>
            </a:extLst>
          </p:cNvPr>
          <p:cNvGraphicFramePr>
            <a:graphicFrameLocks/>
          </p:cNvGraphicFramePr>
          <p:nvPr>
            <p:extLst>
              <p:ext uri="{D42A27DB-BD31-4B8C-83A1-F6EECF244321}">
                <p14:modId xmlns:p14="http://schemas.microsoft.com/office/powerpoint/2010/main" val="42537778"/>
              </p:ext>
            </p:extLst>
          </p:nvPr>
        </p:nvGraphicFramePr>
        <p:xfrm>
          <a:off x="7843493" y="1369242"/>
          <a:ext cx="4348507" cy="3297025"/>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Chart 16">
            <a:extLst>
              <a:ext uri="{FF2B5EF4-FFF2-40B4-BE49-F238E27FC236}">
                <a16:creationId xmlns:a16="http://schemas.microsoft.com/office/drawing/2014/main" id="{B4C57147-D449-40EA-A474-5A31A23C21C3}"/>
              </a:ext>
            </a:extLst>
          </p:cNvPr>
          <p:cNvGraphicFramePr>
            <a:graphicFrameLocks/>
          </p:cNvGraphicFramePr>
          <p:nvPr>
            <p:extLst>
              <p:ext uri="{D42A27DB-BD31-4B8C-83A1-F6EECF244321}">
                <p14:modId xmlns:p14="http://schemas.microsoft.com/office/powerpoint/2010/main" val="2595357502"/>
              </p:ext>
            </p:extLst>
          </p:nvPr>
        </p:nvGraphicFramePr>
        <p:xfrm>
          <a:off x="3576736" y="1406283"/>
          <a:ext cx="4722830" cy="220045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8" name="Chart 17">
            <a:extLst>
              <a:ext uri="{FF2B5EF4-FFF2-40B4-BE49-F238E27FC236}">
                <a16:creationId xmlns:a16="http://schemas.microsoft.com/office/drawing/2014/main" id="{8F0E85AD-4496-4910-8F1A-01F09A986DCE}"/>
              </a:ext>
            </a:extLst>
          </p:cNvPr>
          <p:cNvGraphicFramePr>
            <a:graphicFrameLocks/>
          </p:cNvGraphicFramePr>
          <p:nvPr>
            <p:extLst>
              <p:ext uri="{D42A27DB-BD31-4B8C-83A1-F6EECF244321}">
                <p14:modId xmlns:p14="http://schemas.microsoft.com/office/powerpoint/2010/main" val="2964620429"/>
              </p:ext>
            </p:extLst>
          </p:nvPr>
        </p:nvGraphicFramePr>
        <p:xfrm>
          <a:off x="3713815" y="4720127"/>
          <a:ext cx="4676121" cy="1190482"/>
        </p:xfrm>
        <a:graphic>
          <a:graphicData uri="http://schemas.openxmlformats.org/drawingml/2006/chart">
            <c:chart xmlns:c="http://schemas.openxmlformats.org/drawingml/2006/chart" xmlns:r="http://schemas.openxmlformats.org/officeDocument/2006/relationships" r:id="rId6"/>
          </a:graphicData>
        </a:graphic>
      </p:graphicFrame>
      <p:sp>
        <p:nvSpPr>
          <p:cNvPr id="19" name="TextBox 18">
            <a:extLst>
              <a:ext uri="{FF2B5EF4-FFF2-40B4-BE49-F238E27FC236}">
                <a16:creationId xmlns:a16="http://schemas.microsoft.com/office/drawing/2014/main" id="{FBF9F6E3-56D3-48C8-BC3E-852102704BDE}"/>
              </a:ext>
            </a:extLst>
          </p:cNvPr>
          <p:cNvSpPr txBox="1"/>
          <p:nvPr/>
        </p:nvSpPr>
        <p:spPr>
          <a:xfrm>
            <a:off x="3921551" y="1027521"/>
            <a:ext cx="4044099" cy="369332"/>
          </a:xfrm>
          <a:prstGeom prst="rect">
            <a:avLst/>
          </a:prstGeom>
          <a:noFill/>
        </p:spPr>
        <p:txBody>
          <a:bodyPr wrap="square" rtlCol="0">
            <a:spAutoFit/>
          </a:bodyPr>
          <a:lstStyle/>
          <a:p>
            <a:r>
              <a:rPr lang="en-US" b="1" dirty="0"/>
              <a:t>Top drugs listed as cause of death (COD)</a:t>
            </a:r>
            <a:r>
              <a:rPr lang="en-US" b="1" baseline="30000" dirty="0"/>
              <a:t>1</a:t>
            </a:r>
          </a:p>
        </p:txBody>
      </p:sp>
      <p:sp>
        <p:nvSpPr>
          <p:cNvPr id="20" name="TextBox 19">
            <a:extLst>
              <a:ext uri="{FF2B5EF4-FFF2-40B4-BE49-F238E27FC236}">
                <a16:creationId xmlns:a16="http://schemas.microsoft.com/office/drawing/2014/main" id="{6F75BFBD-9981-4F99-BEBC-43B2B9CBDC42}"/>
              </a:ext>
            </a:extLst>
          </p:cNvPr>
          <p:cNvSpPr txBox="1"/>
          <p:nvPr/>
        </p:nvSpPr>
        <p:spPr>
          <a:xfrm>
            <a:off x="8190436" y="1038519"/>
            <a:ext cx="4102232" cy="369332"/>
          </a:xfrm>
          <a:prstGeom prst="rect">
            <a:avLst/>
          </a:prstGeom>
          <a:noFill/>
        </p:spPr>
        <p:txBody>
          <a:bodyPr wrap="square" rtlCol="0">
            <a:spAutoFit/>
          </a:bodyPr>
          <a:lstStyle/>
          <a:p>
            <a:r>
              <a:rPr lang="en-US" b="1" dirty="0"/>
              <a:t>What circumstances</a:t>
            </a:r>
            <a:r>
              <a:rPr lang="en-US" b="1" baseline="30000" dirty="0"/>
              <a:t>2</a:t>
            </a:r>
            <a:r>
              <a:rPr lang="en-US" b="1" dirty="0"/>
              <a:t> were documented?</a:t>
            </a:r>
          </a:p>
        </p:txBody>
      </p:sp>
      <p:sp>
        <p:nvSpPr>
          <p:cNvPr id="21" name="TextBox 20">
            <a:extLst>
              <a:ext uri="{FF2B5EF4-FFF2-40B4-BE49-F238E27FC236}">
                <a16:creationId xmlns:a16="http://schemas.microsoft.com/office/drawing/2014/main" id="{147578BB-EE90-4A9B-937E-F6915DA2D10E}"/>
              </a:ext>
            </a:extLst>
          </p:cNvPr>
          <p:cNvSpPr txBox="1"/>
          <p:nvPr/>
        </p:nvSpPr>
        <p:spPr>
          <a:xfrm>
            <a:off x="312660" y="1010237"/>
            <a:ext cx="4044099" cy="369332"/>
          </a:xfrm>
          <a:prstGeom prst="rect">
            <a:avLst/>
          </a:prstGeom>
          <a:noFill/>
        </p:spPr>
        <p:txBody>
          <a:bodyPr wrap="square" rtlCol="0">
            <a:spAutoFit/>
          </a:bodyPr>
          <a:lstStyle/>
          <a:p>
            <a:r>
              <a:rPr lang="en-US" b="1" dirty="0"/>
              <a:t>Who died by drug overdose?</a:t>
            </a:r>
          </a:p>
        </p:txBody>
      </p:sp>
      <p:sp>
        <p:nvSpPr>
          <p:cNvPr id="22" name="Rectangle 21">
            <a:extLst>
              <a:ext uri="{FF2B5EF4-FFF2-40B4-BE49-F238E27FC236}">
                <a16:creationId xmlns:a16="http://schemas.microsoft.com/office/drawing/2014/main" id="{54EA347C-D632-475B-863F-81DB24536548}"/>
              </a:ext>
            </a:extLst>
          </p:cNvPr>
          <p:cNvSpPr/>
          <p:nvPr/>
        </p:nvSpPr>
        <p:spPr>
          <a:xfrm>
            <a:off x="8562259" y="4477732"/>
            <a:ext cx="3377938" cy="1292961"/>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FB08CE25-5365-40D5-A974-5222DBE1D2B0}"/>
              </a:ext>
            </a:extLst>
          </p:cNvPr>
          <p:cNvSpPr/>
          <p:nvPr/>
        </p:nvSpPr>
        <p:spPr>
          <a:xfrm>
            <a:off x="3711826" y="3561330"/>
            <a:ext cx="4348506" cy="802767"/>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E5A7758-7822-442C-85A3-17C27B8D2E84}"/>
              </a:ext>
            </a:extLst>
          </p:cNvPr>
          <p:cNvSpPr/>
          <p:nvPr/>
        </p:nvSpPr>
        <p:spPr>
          <a:xfrm>
            <a:off x="312660" y="4952982"/>
            <a:ext cx="3151302" cy="802767"/>
          </a:xfrm>
          <a:prstGeom prst="rect">
            <a:avLst/>
          </a:prstGeom>
          <a:solidFill>
            <a:schemeClr val="accent2">
              <a:lumMod val="75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a:extLst>
              <a:ext uri="{FF2B5EF4-FFF2-40B4-BE49-F238E27FC236}">
                <a16:creationId xmlns:a16="http://schemas.microsoft.com/office/drawing/2014/main" id="{A97C2685-E785-4D67-B465-6914AEF70BA5}"/>
              </a:ext>
            </a:extLst>
          </p:cNvPr>
          <p:cNvSpPr txBox="1"/>
          <p:nvPr/>
        </p:nvSpPr>
        <p:spPr>
          <a:xfrm>
            <a:off x="3804359" y="4399610"/>
            <a:ext cx="4305634" cy="369332"/>
          </a:xfrm>
          <a:prstGeom prst="rect">
            <a:avLst/>
          </a:prstGeom>
          <a:noFill/>
        </p:spPr>
        <p:txBody>
          <a:bodyPr wrap="square" rtlCol="0">
            <a:spAutoFit/>
          </a:bodyPr>
          <a:lstStyle/>
          <a:p>
            <a:r>
              <a:rPr lang="en-US" b="1" dirty="0"/>
              <a:t>Opioid and stimulant involvement</a:t>
            </a:r>
            <a:r>
              <a:rPr lang="en-US" b="1" baseline="30000" dirty="0"/>
              <a:t> </a:t>
            </a:r>
            <a:r>
              <a:rPr lang="en-US" b="1" dirty="0"/>
              <a:t>in COD</a:t>
            </a:r>
            <a:r>
              <a:rPr lang="en-US" b="1" baseline="30000" dirty="0"/>
              <a:t>1</a:t>
            </a:r>
          </a:p>
        </p:txBody>
      </p:sp>
      <p:graphicFrame>
        <p:nvGraphicFramePr>
          <p:cNvPr id="26" name="Chart 25">
            <a:extLst>
              <a:ext uri="{FF2B5EF4-FFF2-40B4-BE49-F238E27FC236}">
                <a16:creationId xmlns:a16="http://schemas.microsoft.com/office/drawing/2014/main" id="{3ADFA9A0-6C50-44CA-8306-A4BA25914F44}"/>
              </a:ext>
            </a:extLst>
          </p:cNvPr>
          <p:cNvGraphicFramePr>
            <a:graphicFrameLocks/>
          </p:cNvGraphicFramePr>
          <p:nvPr>
            <p:extLst>
              <p:ext uri="{D42A27DB-BD31-4B8C-83A1-F6EECF244321}">
                <p14:modId xmlns:p14="http://schemas.microsoft.com/office/powerpoint/2010/main" val="2993547274"/>
              </p:ext>
            </p:extLst>
          </p:nvPr>
        </p:nvGraphicFramePr>
        <p:xfrm>
          <a:off x="133158" y="3788177"/>
          <a:ext cx="3267548" cy="11572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7" name="Chart 26">
            <a:extLst>
              <a:ext uri="{FF2B5EF4-FFF2-40B4-BE49-F238E27FC236}">
                <a16:creationId xmlns:a16="http://schemas.microsoft.com/office/drawing/2014/main" id="{8AE62426-D717-4720-8F76-A9072C4B9AE1}"/>
              </a:ext>
            </a:extLst>
          </p:cNvPr>
          <p:cNvGraphicFramePr>
            <a:graphicFrameLocks/>
          </p:cNvGraphicFramePr>
          <p:nvPr>
            <p:extLst>
              <p:ext uri="{D42A27DB-BD31-4B8C-83A1-F6EECF244321}">
                <p14:modId xmlns:p14="http://schemas.microsoft.com/office/powerpoint/2010/main" val="3884016904"/>
              </p:ext>
            </p:extLst>
          </p:nvPr>
        </p:nvGraphicFramePr>
        <p:xfrm>
          <a:off x="53418" y="1228595"/>
          <a:ext cx="2577815" cy="1458044"/>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8" name="Chart 27">
            <a:extLst>
              <a:ext uri="{FF2B5EF4-FFF2-40B4-BE49-F238E27FC236}">
                <a16:creationId xmlns:a16="http://schemas.microsoft.com/office/drawing/2014/main" id="{7649D0F8-0EDF-43DB-90C0-642B1FA906F2}"/>
              </a:ext>
            </a:extLst>
          </p:cNvPr>
          <p:cNvGraphicFramePr>
            <a:graphicFrameLocks/>
          </p:cNvGraphicFramePr>
          <p:nvPr>
            <p:extLst>
              <p:ext uri="{D42A27DB-BD31-4B8C-83A1-F6EECF244321}">
                <p14:modId xmlns:p14="http://schemas.microsoft.com/office/powerpoint/2010/main" val="3242920697"/>
              </p:ext>
            </p:extLst>
          </p:nvPr>
        </p:nvGraphicFramePr>
        <p:xfrm>
          <a:off x="53419" y="2444646"/>
          <a:ext cx="3707876" cy="1645166"/>
        </p:xfrm>
        <a:graphic>
          <a:graphicData uri="http://schemas.openxmlformats.org/drawingml/2006/chart">
            <c:chart xmlns:c="http://schemas.openxmlformats.org/drawingml/2006/chart" xmlns:r="http://schemas.openxmlformats.org/officeDocument/2006/relationships" r:id="rId9"/>
          </a:graphicData>
        </a:graphic>
      </p:graphicFrame>
      <p:sp>
        <p:nvSpPr>
          <p:cNvPr id="29" name="TextBox 28">
            <a:extLst>
              <a:ext uri="{FF2B5EF4-FFF2-40B4-BE49-F238E27FC236}">
                <a16:creationId xmlns:a16="http://schemas.microsoft.com/office/drawing/2014/main" id="{CA584583-B329-4E14-B271-FF7C4F56550A}"/>
              </a:ext>
            </a:extLst>
          </p:cNvPr>
          <p:cNvSpPr txBox="1"/>
          <p:nvPr/>
        </p:nvSpPr>
        <p:spPr>
          <a:xfrm>
            <a:off x="462336" y="5022052"/>
            <a:ext cx="2856216" cy="738664"/>
          </a:xfrm>
          <a:prstGeom prst="rect">
            <a:avLst/>
          </a:prstGeom>
          <a:noFill/>
        </p:spPr>
        <p:txBody>
          <a:bodyPr wrap="square" rtlCol="0">
            <a:spAutoFit/>
          </a:bodyPr>
          <a:lstStyle/>
          <a:p>
            <a:r>
              <a:rPr lang="en-US" sz="1400" b="1" dirty="0">
                <a:solidFill>
                  <a:schemeClr val="bg1"/>
                </a:solidFill>
              </a:rPr>
              <a:t>Nearly 1 in 4 who died by drug overdose were 25-34 years old, 65% were white, and 65% were male.</a:t>
            </a:r>
          </a:p>
        </p:txBody>
      </p:sp>
      <p:sp>
        <p:nvSpPr>
          <p:cNvPr id="30" name="TextBox 29">
            <a:extLst>
              <a:ext uri="{FF2B5EF4-FFF2-40B4-BE49-F238E27FC236}">
                <a16:creationId xmlns:a16="http://schemas.microsoft.com/office/drawing/2014/main" id="{9A14C2CC-7F17-48F2-A4D7-FCDEE7EDB75D}"/>
              </a:ext>
            </a:extLst>
          </p:cNvPr>
          <p:cNvSpPr txBox="1"/>
          <p:nvPr/>
        </p:nvSpPr>
        <p:spPr>
          <a:xfrm>
            <a:off x="3898040" y="3593272"/>
            <a:ext cx="4188596" cy="738664"/>
          </a:xfrm>
          <a:prstGeom prst="rect">
            <a:avLst/>
          </a:prstGeom>
          <a:noFill/>
        </p:spPr>
        <p:txBody>
          <a:bodyPr wrap="square" rtlCol="0">
            <a:spAutoFit/>
          </a:bodyPr>
          <a:lstStyle/>
          <a:p>
            <a:r>
              <a:rPr lang="en-US" sz="1400" b="1" dirty="0">
                <a:solidFill>
                  <a:schemeClr val="bg1"/>
                </a:solidFill>
              </a:rPr>
              <a:t>65% of deaths involved any opioids, 58% of deaths involved any stimulants, and 28% of deaths involved an opioid and stimulant.</a:t>
            </a:r>
          </a:p>
        </p:txBody>
      </p:sp>
      <p:sp>
        <p:nvSpPr>
          <p:cNvPr id="31" name="TextBox 30">
            <a:extLst>
              <a:ext uri="{FF2B5EF4-FFF2-40B4-BE49-F238E27FC236}">
                <a16:creationId xmlns:a16="http://schemas.microsoft.com/office/drawing/2014/main" id="{0C0BE830-8645-4E2C-87F7-17460C199FCC}"/>
              </a:ext>
            </a:extLst>
          </p:cNvPr>
          <p:cNvSpPr txBox="1"/>
          <p:nvPr/>
        </p:nvSpPr>
        <p:spPr>
          <a:xfrm>
            <a:off x="8746078" y="4553144"/>
            <a:ext cx="3021799" cy="1169551"/>
          </a:xfrm>
          <a:prstGeom prst="rect">
            <a:avLst/>
          </a:prstGeom>
          <a:noFill/>
        </p:spPr>
        <p:txBody>
          <a:bodyPr wrap="square" rtlCol="0">
            <a:spAutoFit/>
          </a:bodyPr>
          <a:lstStyle/>
          <a:p>
            <a:r>
              <a:rPr lang="en-US" sz="1400" b="1" dirty="0">
                <a:solidFill>
                  <a:schemeClr val="bg1"/>
                </a:solidFill>
              </a:rPr>
              <a:t>77% of decedents had at least one potential opportunity for linkage to care prior to death or implementation of a life-saving action* at the time of overdose.</a:t>
            </a:r>
          </a:p>
        </p:txBody>
      </p:sp>
      <p:cxnSp>
        <p:nvCxnSpPr>
          <p:cNvPr id="33" name="Straight Connector 32">
            <a:extLst>
              <a:ext uri="{FF2B5EF4-FFF2-40B4-BE49-F238E27FC236}">
                <a16:creationId xmlns:a16="http://schemas.microsoft.com/office/drawing/2014/main" id="{3FB2CE31-F2AA-4E05-AB2E-52AC559C2720}"/>
              </a:ext>
            </a:extLst>
          </p:cNvPr>
          <p:cNvCxnSpPr/>
          <p:nvPr/>
        </p:nvCxnSpPr>
        <p:spPr>
          <a:xfrm>
            <a:off x="3598877" y="976343"/>
            <a:ext cx="0" cy="4915413"/>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a:extLst>
              <a:ext uri="{FF2B5EF4-FFF2-40B4-BE49-F238E27FC236}">
                <a16:creationId xmlns:a16="http://schemas.microsoft.com/office/drawing/2014/main" id="{F9678F70-5A70-4D9F-814B-52E60D377116}"/>
              </a:ext>
            </a:extLst>
          </p:cNvPr>
          <p:cNvCxnSpPr/>
          <p:nvPr/>
        </p:nvCxnSpPr>
        <p:spPr>
          <a:xfrm>
            <a:off x="8172280" y="986130"/>
            <a:ext cx="0" cy="4915413"/>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4526132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TotalTime>
  <Words>360</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Shawn A Thomas</dc:creator>
  <cp:lastModifiedBy>Shawn A Thomas</cp:lastModifiedBy>
  <cp:revision>28</cp:revision>
  <dcterms:created xsi:type="dcterms:W3CDTF">2022-03-15T19:21:48Z</dcterms:created>
  <dcterms:modified xsi:type="dcterms:W3CDTF">2022-03-30T16:32:55Z</dcterms:modified>
</cp:coreProperties>
</file>